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altLang="zh-CN" smtClean="0"/>
              <a:t>Haga clic para modificar el estilo de subtítulo del patrón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altLang="zh-CN" smtClean="0"/>
              <a:t>Haga clic para modificar el estilo de título del patrón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altLang="zh-CN" noProof="0" smtClean="0"/>
              <a:t>Haga clic en el icono para agregar una imagen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altLang="zh-CN" smtClean="0"/>
              <a:t>Haga clic para modificar el estilo de texto del patrón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554266"/>
            <a:ext cx="9144000" cy="130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0453DCFA-ADB8-473A-8494-44A0A3995B92}" type="datetimeFigureOut">
              <a:rPr lang="es-CR" smtClean="0"/>
              <a:pPr/>
              <a:t>31/05/2011</a:t>
            </a:fld>
            <a:endParaRPr lang="es-CR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es-CR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3F9D1663-BD87-46DF-A232-0CD8B378583C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7780" cmpd="sng">
            <a:solidFill>
              <a:srgbClr val="FFFFFF"/>
            </a:solidFill>
            <a:prstDash val="solid"/>
            <a:miter lim="800000"/>
          </a:ln>
          <a:gradFill rotWithShape="1">
            <a:gsLst>
              <a:gs pos="0">
                <a:srgbClr val="000000">
                  <a:tint val="92000"/>
                  <a:shade val="100000"/>
                  <a:satMod val="150000"/>
                </a:srgbClr>
              </a:gs>
              <a:gs pos="49000">
                <a:srgbClr val="000000">
                  <a:tint val="89000"/>
                  <a:shade val="90000"/>
                  <a:satMod val="150000"/>
                </a:srgbClr>
              </a:gs>
              <a:gs pos="50000">
                <a:srgbClr val="000000">
                  <a:tint val="100000"/>
                  <a:shade val="75000"/>
                  <a:satMod val="150000"/>
                </a:srgbClr>
              </a:gs>
              <a:gs pos="95000">
                <a:srgbClr val="000000">
                  <a:shade val="47000"/>
                  <a:satMod val="150000"/>
                </a:srgbClr>
              </a:gs>
              <a:gs pos="100000">
                <a:srgbClr val="000000">
                  <a:shade val="39000"/>
                  <a:satMod val="150000"/>
                </a:srgbClr>
              </a:gs>
            </a:gsLst>
            <a:lin ang="5400000"/>
          </a:gradFill>
          <a:effectLst>
            <a:outerShdw blurRad="50800" algn="tl" rotWithShape="0">
              <a:srgbClr val="000000"/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dirty="0" smtClean="0"/>
              <a:t>Arquitectura de  computadoras </a:t>
            </a:r>
            <a:endParaRPr lang="es-C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 smtClean="0"/>
              <a:t>Von </a:t>
            </a:r>
            <a:r>
              <a:rPr lang="es-CR" dirty="0" err="1" smtClean="0"/>
              <a:t>Neuman</a:t>
            </a:r>
            <a:r>
              <a:rPr lang="es-CR" dirty="0" smtClean="0"/>
              <a:t> 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Niveles de descripción de un computador</a:t>
            </a:r>
            <a:endParaRPr lang="es-C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8974890" cy="490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330" y="0"/>
            <a:ext cx="8073339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Arquitectura del computador</a:t>
            </a:r>
            <a:endParaRPr lang="es-C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401" y="2000240"/>
            <a:ext cx="890059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Familia de computadores /procesadores</a:t>
            </a:r>
            <a:endParaRPr lang="es-CR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428736"/>
            <a:ext cx="870813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es-CR" dirty="0" smtClean="0"/>
              <a:t>Modelo Von </a:t>
            </a:r>
            <a:r>
              <a:rPr lang="es-CR" dirty="0" err="1" smtClean="0"/>
              <a:t>Neuman</a:t>
            </a:r>
            <a:r>
              <a:rPr lang="es-CR" dirty="0" smtClean="0"/>
              <a:t>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990600"/>
            <a:ext cx="8743950" cy="565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s-CR" dirty="0" smtClean="0"/>
              <a:t>Características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90625"/>
            <a:ext cx="8929718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Elementos de la CPU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281113"/>
            <a:ext cx="8858280" cy="5362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Medidas de rendimiento</a:t>
            </a:r>
            <a:br>
              <a:rPr lang="es-CR" dirty="0" smtClean="0"/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Para que son necesarias?</a:t>
            </a:r>
          </a:p>
          <a:p>
            <a:r>
              <a:rPr lang="es-CR" dirty="0" smtClean="0"/>
              <a:t>Permiten comparar objetivamente las prestaciones de computadores distintos:</a:t>
            </a:r>
          </a:p>
          <a:p>
            <a:r>
              <a:rPr lang="es-CR" dirty="0" smtClean="0"/>
              <a:t>Cuál ofrece mayor potencia de cálculo o mayor velocidad de procesamiento, es decir, </a:t>
            </a:r>
          </a:p>
          <a:p>
            <a:r>
              <a:rPr lang="es-CR" b="1" dirty="0" smtClean="0"/>
              <a:t>tarda menos tiempo en ejecutar nuestras aplicaciones o programas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Permiten comparar objetivamente las prestaciones de computadores distintos:</a:t>
            </a:r>
          </a:p>
          <a:p>
            <a:endParaRPr lang="es-CR" dirty="0" smtClean="0"/>
          </a:p>
          <a:p>
            <a:r>
              <a:rPr lang="es-CR" dirty="0" smtClean="0"/>
              <a:t>Cuál ofrece mayor potencia de cálculo o mayor velocidad de procesamiento, es decir, </a:t>
            </a:r>
          </a:p>
          <a:p>
            <a:endParaRPr lang="es-CR" b="1" dirty="0" smtClean="0"/>
          </a:p>
          <a:p>
            <a:r>
              <a:rPr lang="es-CR" b="1" dirty="0" smtClean="0"/>
              <a:t>Cuál tarda menos tiempo en ejecutar nuestras aplicaciones o programas</a:t>
            </a:r>
            <a:endParaRPr lang="es-CR" dirty="0" smtClean="0"/>
          </a:p>
          <a:p>
            <a:pPr>
              <a:buNone/>
            </a:pPr>
            <a:r>
              <a:rPr lang="es-CR" dirty="0" smtClean="0"/>
              <a:t/>
            </a:r>
            <a:br>
              <a:rPr lang="es-CR" dirty="0" smtClean="0"/>
            </a:br>
            <a:endParaRPr lang="es-CR" dirty="0" smtClean="0"/>
          </a:p>
          <a:p>
            <a:pPr>
              <a:buNone/>
            </a:pPr>
            <a:r>
              <a:rPr lang="es-CR" dirty="0" smtClean="0"/>
              <a:t> </a:t>
            </a:r>
          </a:p>
          <a:p>
            <a:endParaRPr lang="es-CR" dirty="0" smtClean="0"/>
          </a:p>
          <a:p>
            <a:endParaRPr lang="es-CR" dirty="0" smtClean="0"/>
          </a:p>
          <a:p>
            <a:endParaRPr lang="es-C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s-CR" dirty="0" smtClean="0"/>
              <a:t/>
            </a:r>
            <a:br>
              <a:rPr lang="es-CR" dirty="0" smtClean="0"/>
            </a:br>
            <a:r>
              <a:rPr lang="es-CR" dirty="0" smtClean="0"/>
              <a:t/>
            </a:r>
            <a:br>
              <a:rPr lang="es-CR" dirty="0" smtClean="0"/>
            </a:br>
            <a:r>
              <a:rPr lang="es-CR" dirty="0" smtClean="0"/>
              <a:t/>
            </a:r>
            <a:br>
              <a:rPr lang="es-CR" dirty="0" smtClean="0"/>
            </a:br>
            <a:r>
              <a:rPr lang="es-CR" dirty="0" smtClean="0"/>
              <a:t/>
            </a:r>
            <a:br>
              <a:rPr lang="es-CR" dirty="0" smtClean="0"/>
            </a:br>
            <a:r>
              <a:rPr lang="es-CR" dirty="0" smtClean="0"/>
              <a:t>Cuál es la principal métrica desde el punto de vista del usuario individual</a:t>
            </a:r>
            <a:br>
              <a:rPr lang="es-CR" dirty="0" smtClean="0"/>
            </a:br>
            <a:r>
              <a:rPr lang="es-CR" dirty="0" smtClean="0"/>
              <a:t/>
            </a:r>
            <a:br>
              <a:rPr lang="es-CR" dirty="0" smtClean="0"/>
            </a:br>
            <a:r>
              <a:rPr lang="es-CR" dirty="0" smtClean="0"/>
              <a:t/>
            </a:r>
            <a:br>
              <a:rPr lang="es-CR" dirty="0" smtClean="0"/>
            </a:br>
            <a:r>
              <a:rPr lang="es-CR" dirty="0" smtClean="0"/>
              <a:t/>
            </a:r>
            <a:br>
              <a:rPr lang="es-CR" dirty="0" smtClean="0"/>
            </a:br>
            <a:endParaRPr lang="es-CR" sz="36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304" y="1928813"/>
            <a:ext cx="8667638" cy="385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Agenda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Programa </a:t>
            </a:r>
          </a:p>
          <a:p>
            <a:endParaRPr lang="es-C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Como se puede medir la CPU </a:t>
            </a:r>
            <a:endParaRPr lang="es-CR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85860"/>
            <a:ext cx="76581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000504"/>
            <a:ext cx="5000660" cy="2400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Otras medidas</a:t>
            </a:r>
            <a:endParaRPr lang="es-C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621510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428868"/>
            <a:ext cx="821537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071678"/>
            <a:ext cx="7143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85728"/>
            <a:ext cx="7500990" cy="110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357298"/>
            <a:ext cx="835824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Perspectiva histórica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85860"/>
            <a:ext cx="6810375" cy="466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Primera Generación  </a:t>
            </a:r>
            <a:endParaRPr lang="es-CR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850112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28604"/>
            <a:ext cx="13239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Segunda  Generación </a:t>
            </a:r>
            <a:endParaRPr lang="es-CR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162" y="1357298"/>
            <a:ext cx="7305675" cy="406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285728"/>
            <a:ext cx="13335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Tercera Generación </a:t>
            </a:r>
            <a:endParaRPr lang="es-CR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851" y="1428736"/>
            <a:ext cx="8722149" cy="443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214290"/>
            <a:ext cx="14192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Cuarta generación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43038"/>
            <a:ext cx="8501121" cy="4629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57166"/>
            <a:ext cx="13239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Quinta Generación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9163" y="1547813"/>
            <a:ext cx="7867679" cy="466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357166"/>
            <a:ext cx="12382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778674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 Introducción a la estructura de computadores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1</a:t>
            </a:r>
            <a:r>
              <a:rPr lang="es-CR" sz="1800" dirty="0" smtClean="0"/>
              <a:t>. </a:t>
            </a:r>
            <a:r>
              <a:rPr lang="es-CR" sz="2000" dirty="0" smtClean="0"/>
              <a:t>Introducción </a:t>
            </a:r>
          </a:p>
          <a:p>
            <a:r>
              <a:rPr lang="es-CR" sz="2000" b="1" dirty="0" smtClean="0"/>
              <a:t>2. Niveles de descripción de un computador</a:t>
            </a:r>
          </a:p>
          <a:p>
            <a:pPr>
              <a:buNone/>
            </a:pPr>
            <a:r>
              <a:rPr lang="es-CR" sz="2000" dirty="0" smtClean="0"/>
              <a:t>Niveles de descripción. Conceptos de arquitectura y organización. Concepto de familia.</a:t>
            </a:r>
          </a:p>
          <a:p>
            <a:r>
              <a:rPr lang="es-CR" sz="2000" b="1" dirty="0" smtClean="0"/>
              <a:t>3. Modelo Von </a:t>
            </a:r>
            <a:r>
              <a:rPr lang="es-CR" sz="2000" b="1" dirty="0" err="1" smtClean="0"/>
              <a:t>Neumann</a:t>
            </a:r>
            <a:endParaRPr lang="es-CR" sz="2000" b="1" dirty="0" smtClean="0"/>
          </a:p>
          <a:p>
            <a:pPr>
              <a:buNone/>
            </a:pPr>
            <a:r>
              <a:rPr lang="es-CR" sz="2000" dirty="0" smtClean="0"/>
              <a:t>Módulos básicos. Características principales. Elementos de la CPU.</a:t>
            </a:r>
          </a:p>
          <a:p>
            <a:r>
              <a:rPr lang="es-CR" sz="2000" dirty="0" smtClean="0"/>
              <a:t>4. </a:t>
            </a:r>
            <a:r>
              <a:rPr lang="es-CR" sz="2000" b="1" dirty="0" smtClean="0"/>
              <a:t>Medidas de rendimiento</a:t>
            </a:r>
          </a:p>
          <a:p>
            <a:pPr>
              <a:buNone/>
            </a:pPr>
            <a:r>
              <a:rPr lang="es-CR" sz="2000" dirty="0" smtClean="0"/>
              <a:t>Tiempo de ejecución. Tiempo de CPU. MIPS. MFLOPS.</a:t>
            </a:r>
          </a:p>
          <a:p>
            <a:r>
              <a:rPr lang="es-CR" sz="2000" dirty="0" smtClean="0"/>
              <a:t>5. </a:t>
            </a:r>
            <a:r>
              <a:rPr lang="es-CR" sz="2000" b="1" dirty="0" smtClean="0"/>
              <a:t>Perspectiva histórica </a:t>
            </a:r>
          </a:p>
          <a:p>
            <a:pPr>
              <a:buNone/>
            </a:pPr>
            <a:r>
              <a:rPr lang="es-CR" sz="2000" dirty="0" smtClean="0"/>
              <a:t>Generaciones de computadores. Evolución en el rendimiento del computador.</a:t>
            </a:r>
          </a:p>
          <a:p>
            <a:r>
              <a:rPr lang="es-CR" sz="2000" dirty="0" smtClean="0"/>
              <a:t>Dentro de un computador real</a:t>
            </a:r>
          </a:p>
          <a:p>
            <a:endParaRPr lang="es-C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643998" cy="5305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14031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7166"/>
            <a:ext cx="7772400" cy="532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Introducción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b="1" dirty="0" smtClean="0"/>
              <a:t>Qué es un computador?</a:t>
            </a:r>
            <a:endParaRPr lang="es-CR" dirty="0" smtClean="0"/>
          </a:p>
          <a:p>
            <a:pPr algn="r">
              <a:buNone/>
            </a:pPr>
            <a:r>
              <a:rPr lang="es-CR" dirty="0" smtClean="0"/>
              <a:t>[</a:t>
            </a:r>
            <a:r>
              <a:rPr lang="es-CR" dirty="0" err="1" smtClean="0"/>
              <a:t>Hamacher</a:t>
            </a:r>
            <a:r>
              <a:rPr lang="es-CR" dirty="0" smtClean="0"/>
              <a:t> 96]:”Un computador es una máquina de cálculo electrónica de alta </a:t>
            </a:r>
          </a:p>
          <a:p>
            <a:pPr algn="r">
              <a:buNone/>
            </a:pPr>
            <a:r>
              <a:rPr lang="es-CR" dirty="0" smtClean="0"/>
              <a:t>velocidad que acepta información digitalizada, la procesa atendiendo a una lista de </a:t>
            </a:r>
          </a:p>
          <a:p>
            <a:pPr algn="r">
              <a:buNone/>
            </a:pPr>
            <a:r>
              <a:rPr lang="es-CR" dirty="0" smtClean="0"/>
              <a:t>instrucciones que almacena internamente, y produce la correspondiente información </a:t>
            </a:r>
          </a:p>
          <a:p>
            <a:pPr algn="r">
              <a:buNone/>
            </a:pPr>
            <a:r>
              <a:rPr lang="es-CR" dirty="0" smtClean="0"/>
              <a:t>de salida”</a:t>
            </a:r>
          </a:p>
          <a:p>
            <a:pPr algn="r">
              <a:buNone/>
            </a:pPr>
            <a:endParaRPr lang="es-CR" dirty="0" smtClean="0"/>
          </a:p>
          <a:p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Funciones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Procesamiento de datos</a:t>
            </a:r>
          </a:p>
          <a:p>
            <a:r>
              <a:rPr lang="es-CR" dirty="0" smtClean="0"/>
              <a:t>Almacenamiento de datos</a:t>
            </a:r>
          </a:p>
          <a:p>
            <a:r>
              <a:rPr lang="es-CR" dirty="0" smtClean="0"/>
              <a:t>Transferencias de datos entre el computador y el exterior</a:t>
            </a:r>
          </a:p>
          <a:p>
            <a:r>
              <a:rPr lang="es-CR" dirty="0" smtClean="0"/>
              <a:t>Control de las anteriores operaciones</a:t>
            </a:r>
          </a:p>
          <a:p>
            <a:endParaRPr lang="es-CR" dirty="0" smtClean="0"/>
          </a:p>
          <a:p>
            <a:pPr>
              <a:buNone/>
            </a:pPr>
            <a:r>
              <a:rPr lang="es-CR" sz="2400" dirty="0" smtClean="0"/>
              <a:t>La excesiva generalidad de estas funciones se debe a que la especialización  funcional de un computador ocurre cuando se programa y no cuando se diseña</a:t>
            </a:r>
            <a:endParaRPr lang="es-C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Componentes estructurales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i="1" dirty="0" smtClean="0">
                <a:solidFill>
                  <a:schemeClr val="accent2">
                    <a:lumMod val="75000"/>
                  </a:schemeClr>
                </a:solidFill>
              </a:rPr>
              <a:t>Procesador</a:t>
            </a:r>
            <a:r>
              <a:rPr lang="es-CR" dirty="0" smtClean="0"/>
              <a:t>	: controla el funcionamiento del computador y procesa los datos</a:t>
            </a:r>
            <a:br>
              <a:rPr lang="es-CR" dirty="0" smtClean="0"/>
            </a:br>
            <a:r>
              <a:rPr lang="es-CR" i="1" dirty="0" smtClean="0">
                <a:solidFill>
                  <a:schemeClr val="accent2">
                    <a:lumMod val="75000"/>
                  </a:schemeClr>
                </a:solidFill>
              </a:rPr>
              <a:t>Subsistema de memoria</a:t>
            </a:r>
            <a:r>
              <a:rPr lang="es-CR" dirty="0" smtClean="0"/>
              <a:t>: almacena datos</a:t>
            </a:r>
          </a:p>
          <a:p>
            <a:r>
              <a:rPr lang="es-CR" i="1" dirty="0" smtClean="0">
                <a:solidFill>
                  <a:schemeClr val="accent2">
                    <a:lumMod val="75000"/>
                  </a:schemeClr>
                </a:solidFill>
              </a:rPr>
              <a:t>Subsistema de entrada/salida</a:t>
            </a:r>
            <a:endParaRPr lang="es-CR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CR" i="1" dirty="0" smtClean="0">
                <a:solidFill>
                  <a:schemeClr val="accent2">
                    <a:lumMod val="75000"/>
                  </a:schemeClr>
                </a:solidFill>
              </a:rPr>
              <a:t>Subsistema de interconexión</a:t>
            </a:r>
            <a:r>
              <a:rPr lang="es-CR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s-CR" dirty="0" smtClean="0"/>
              <a:t>transfiere datos entre el computador y el entorno externo</a:t>
            </a:r>
          </a:p>
          <a:p>
            <a:pPr>
              <a:buNone/>
            </a:pPr>
            <a:r>
              <a:rPr lang="es-CR" dirty="0" smtClean="0"/>
              <a:t>: proporciona un medio de comunicación entre el procesador, la memoria y la E/S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b="0" dirty="0" smtClean="0"/>
              <a:t>Dificultades en el estudio del computador  </a:t>
            </a:r>
            <a:endParaRPr lang="es-CR" b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Computadores personales</a:t>
            </a:r>
          </a:p>
          <a:p>
            <a:r>
              <a:rPr lang="es-CR" dirty="0" smtClean="0"/>
              <a:t>Estaciones de trabajo (	</a:t>
            </a:r>
            <a:r>
              <a:rPr lang="es-CR" i="1" dirty="0" err="1" smtClean="0"/>
              <a:t>workstations</a:t>
            </a:r>
            <a:r>
              <a:rPr lang="es-CR" dirty="0" smtClean="0"/>
              <a:t>	)</a:t>
            </a:r>
          </a:p>
          <a:p>
            <a:r>
              <a:rPr lang="es-CR" dirty="0" smtClean="0"/>
              <a:t>Mainframes</a:t>
            </a:r>
          </a:p>
          <a:p>
            <a:r>
              <a:rPr lang="es-CR" dirty="0" smtClean="0"/>
              <a:t>Supercomputadores</a:t>
            </a:r>
          </a:p>
          <a:p>
            <a:pPr>
              <a:buNone/>
            </a:pP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es-CR" dirty="0" smtClean="0"/>
              <a:t>Es un campo extremadamente cambiante ya que la tecnología avanza a pasos agigantados</a:t>
            </a:r>
          </a:p>
          <a:p>
            <a:r>
              <a:rPr lang="es-CR" dirty="0" smtClean="0">
                <a:solidFill>
                  <a:schemeClr val="accent2">
                    <a:lumMod val="75000"/>
                  </a:schemeClr>
                </a:solidFill>
              </a:rPr>
              <a:t>Procesador:</a:t>
            </a:r>
          </a:p>
          <a:p>
            <a:pPr lvl="1"/>
            <a:r>
              <a:rPr lang="es-CR" dirty="0" smtClean="0"/>
              <a:t>la densidad de integración aumenta un 30% anual</a:t>
            </a:r>
          </a:p>
          <a:p>
            <a:pPr lvl="1"/>
            <a:r>
              <a:rPr lang="es-CR" dirty="0" smtClean="0"/>
              <a:t>las frecuencias de funcionamiento aumentan un 20% anual</a:t>
            </a:r>
          </a:p>
          <a:p>
            <a:pPr lvl="1"/>
            <a:r>
              <a:rPr lang="es-CR" dirty="0" smtClean="0"/>
              <a:t>la potencia de cálculo aumenta un 50% anual</a:t>
            </a:r>
          </a:p>
          <a:p>
            <a:r>
              <a:rPr lang="es-CR" dirty="0" smtClean="0">
                <a:solidFill>
                  <a:schemeClr val="accent2">
                    <a:lumMod val="75000"/>
                  </a:schemeClr>
                </a:solidFill>
              </a:rPr>
              <a:t>Memoria:</a:t>
            </a:r>
          </a:p>
          <a:p>
            <a:pPr lvl="1"/>
            <a:r>
              <a:rPr lang="es-CR" dirty="0" smtClean="0"/>
              <a:t>la capacidad de almacenamiento (</a:t>
            </a:r>
            <a:r>
              <a:rPr lang="es-CR" dirty="0" err="1" smtClean="0"/>
              <a:t>DRAMs</a:t>
            </a:r>
            <a:r>
              <a:rPr lang="es-CR" dirty="0" smtClean="0"/>
              <a:t>) aumenta un 60% anual</a:t>
            </a:r>
          </a:p>
          <a:p>
            <a:pPr lvl="1"/>
            <a:r>
              <a:rPr lang="es-CR" dirty="0" smtClean="0"/>
              <a:t>velocidad de transferencia aumenta un 10% anual</a:t>
            </a:r>
          </a:p>
          <a:p>
            <a:pPr lvl="1"/>
            <a:r>
              <a:rPr lang="es-CR" dirty="0" smtClean="0"/>
              <a:t>coste por bit disminuye un 25% anual</a:t>
            </a:r>
          </a:p>
          <a:p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s-CR" dirty="0" smtClean="0">
                <a:solidFill>
                  <a:schemeClr val="accent2">
                    <a:lumMod val="75000"/>
                  </a:schemeClr>
                </a:solidFill>
              </a:rPr>
              <a:t>Discos</a:t>
            </a:r>
            <a:r>
              <a:rPr lang="es-CR" dirty="0" smtClean="0"/>
              <a:t>:</a:t>
            </a:r>
          </a:p>
          <a:p>
            <a:r>
              <a:rPr lang="es-CR" dirty="0" smtClean="0"/>
              <a:t>la capacidad de almacenamiento aumenta un 60% anual</a:t>
            </a:r>
          </a:p>
          <a:p>
            <a:pPr>
              <a:buNone/>
            </a:pP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2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Tema24</Template>
  <TotalTime>161</TotalTime>
  <Words>399</Words>
  <Application>Microsoft Office PowerPoint</Application>
  <PresentationFormat>Presentación en pantalla (4:3)</PresentationFormat>
  <Paragraphs>77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Tema24</vt:lpstr>
      <vt:lpstr>Arquitectura de  computadoras </vt:lpstr>
      <vt:lpstr>Agenda</vt:lpstr>
      <vt:lpstr> Introducción a la estructura de computadores </vt:lpstr>
      <vt:lpstr>Introducción </vt:lpstr>
      <vt:lpstr>Funciones</vt:lpstr>
      <vt:lpstr>Componentes estructurales </vt:lpstr>
      <vt:lpstr>Dificultades en el estudio del computador  </vt:lpstr>
      <vt:lpstr>Diapositiva 8</vt:lpstr>
      <vt:lpstr>Diapositiva 9</vt:lpstr>
      <vt:lpstr>Niveles de descripción de un computador</vt:lpstr>
      <vt:lpstr>Diapositiva 11</vt:lpstr>
      <vt:lpstr>Arquitectura del computador</vt:lpstr>
      <vt:lpstr>Familia de computadores /procesadores</vt:lpstr>
      <vt:lpstr>Modelo Von Neuman </vt:lpstr>
      <vt:lpstr>Características </vt:lpstr>
      <vt:lpstr>Elementos de la CPU</vt:lpstr>
      <vt:lpstr>Medidas de rendimiento </vt:lpstr>
      <vt:lpstr>Diapositiva 18</vt:lpstr>
      <vt:lpstr>    Cuál es la principal métrica desde el punto de vista del usuario individual    </vt:lpstr>
      <vt:lpstr>Como se puede medir la CPU </vt:lpstr>
      <vt:lpstr>Otras medidas</vt:lpstr>
      <vt:lpstr>Diapositiva 22</vt:lpstr>
      <vt:lpstr>Perspectiva histórica </vt:lpstr>
      <vt:lpstr>Primera Generación  </vt:lpstr>
      <vt:lpstr>Segunda  Generación </vt:lpstr>
      <vt:lpstr>Tercera Generación </vt:lpstr>
      <vt:lpstr>Cuarta generación </vt:lpstr>
      <vt:lpstr>Quinta Generación </vt:lpstr>
      <vt:lpstr>Diapositiva 29</vt:lpstr>
      <vt:lpstr>Diapositiva 30</vt:lpstr>
      <vt:lpstr>Diapositiva 31</vt:lpstr>
      <vt:lpstr>Diapositiva 32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Arquitectura de  computadoras</dc:title>
  <dc:creator>ROSSMON RM S.A</dc:creator>
  <cp:lastModifiedBy>Rossy</cp:lastModifiedBy>
  <cp:revision>15</cp:revision>
  <dcterms:created xsi:type="dcterms:W3CDTF">2009-09-07T22:13:46Z</dcterms:created>
  <dcterms:modified xsi:type="dcterms:W3CDTF">2011-05-31T20:00:35Z</dcterms:modified>
</cp:coreProperties>
</file>